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1" r:id="rId3"/>
    <p:sldId id="270" r:id="rId4"/>
    <p:sldId id="259" r:id="rId5"/>
    <p:sldId id="262" r:id="rId6"/>
    <p:sldId id="263" r:id="rId7"/>
    <p:sldId id="264" r:id="rId8"/>
    <p:sldId id="265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86" r:id="rId17"/>
    <p:sldId id="260" r:id="rId18"/>
    <p:sldId id="274" r:id="rId19"/>
    <p:sldId id="272" r:id="rId20"/>
    <p:sldId id="266" r:id="rId21"/>
    <p:sldId id="267" r:id="rId22"/>
    <p:sldId id="268" r:id="rId23"/>
    <p:sldId id="275" r:id="rId24"/>
    <p:sldId id="269" r:id="rId25"/>
    <p:sldId id="276" r:id="rId26"/>
    <p:sldId id="277" r:id="rId27"/>
    <p:sldId id="278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63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77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2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37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4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9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1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3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roximation" TargetMode="External"/><Relationship Id="rId2" Type="http://schemas.openxmlformats.org/officeDocument/2006/relationships/hyperlink" Target="https://en.wikipedia.org/wiki/Algorith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athematical_analysis" TargetMode="External"/><Relationship Id="rId4" Type="http://schemas.openxmlformats.org/officeDocument/2006/relationships/hyperlink" Target="https://en.wikipedia.org/wiki/Symbolic_computatio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7FA4-C476-49D0-93B9-D47298730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dirty="0"/>
              <a:t>FAEN 301: Numerical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E62A6-C83E-4AFE-9123-8499243A6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7" y="3152745"/>
            <a:ext cx="6400800" cy="1752600"/>
          </a:xfrm>
        </p:spPr>
        <p:txBody>
          <a:bodyPr>
            <a:normAutofit/>
          </a:bodyPr>
          <a:lstStyle/>
          <a:p>
            <a:r>
              <a:rPr lang="en-US" sz="3200" dirty="0"/>
              <a:t>Lecture 1: Introduction to Numerical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EFA07-F106-480D-9206-51DBEF3AD987}"/>
              </a:ext>
            </a:extLst>
          </p:cNvPr>
          <p:cNvSpPr txBox="1"/>
          <p:nvPr/>
        </p:nvSpPr>
        <p:spPr>
          <a:xfrm>
            <a:off x="2362200" y="4643735"/>
            <a:ext cx="3560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Dr. Nii Longdon Sowah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50A83-E451-4E14-8AF3-D5727754D5CD}"/>
              </a:ext>
            </a:extLst>
          </p:cNvPr>
          <p:cNvSpPr txBox="1"/>
          <p:nvPr/>
        </p:nvSpPr>
        <p:spPr>
          <a:xfrm>
            <a:off x="3800631" y="529266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April 2021</a:t>
            </a:r>
          </a:p>
        </p:txBody>
      </p:sp>
    </p:spTree>
    <p:extLst>
      <p:ext uri="{BB962C8B-B14F-4D97-AF65-F5344CB8AC3E}">
        <p14:creationId xmlns:p14="http://schemas.microsoft.com/office/powerpoint/2010/main" val="131278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Linear algebraic equations </a:t>
            </a:r>
          </a:p>
          <a:p>
            <a:r>
              <a:rPr lang="en-US" sz="2400" dirty="0"/>
              <a:t>Given the a’s and the b’s, solve for the x’s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89117-F423-6831-050B-29D8829E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1" y="2209800"/>
            <a:ext cx="2565400" cy="955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06B1C-EB08-B98E-61D3-68A62708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3463678"/>
            <a:ext cx="6219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Curve 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EC43-3572-F515-762C-44F7BD5C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23" y="1696224"/>
            <a:ext cx="4726781" cy="211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E602A-3C50-91D2-226A-7F7A9520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44" y="4104061"/>
            <a:ext cx="4832560" cy="19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Integration and differentiation </a:t>
            </a:r>
          </a:p>
          <a:p>
            <a:r>
              <a:rPr lang="en-US" sz="2400" dirty="0"/>
              <a:t>Integration: Find the area under the curve</a:t>
            </a:r>
          </a:p>
          <a:p>
            <a:r>
              <a:rPr lang="en-US" sz="2400" dirty="0"/>
              <a:t>Differentiation: Find the slope of the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3A4A-0A54-2099-D176-6F3053A6A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952750"/>
            <a:ext cx="61245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Differential equations </a:t>
            </a:r>
          </a:p>
          <a:p>
            <a:r>
              <a:rPr lang="en-US" sz="2400" dirty="0"/>
              <a:t>Given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0BB8-DAD3-0510-60B7-67744A56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3209925" cy="1434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F0FB1-7F1A-BBBD-9C79-C22DE46B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429000"/>
            <a:ext cx="5572125" cy="289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52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784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Rounding and TRUNCATION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8153400" cy="5257800"/>
          </a:xfrm>
        </p:spPr>
        <p:txBody>
          <a:bodyPr>
            <a:normAutofit/>
          </a:bodyPr>
          <a:lstStyle/>
          <a:p>
            <a:pPr marL="609600" indent="-609600"/>
            <a:endParaRPr lang="en-US" altLang="en-US" sz="2400" dirty="0"/>
          </a:p>
          <a:p>
            <a:pPr marL="609600" indent="-609600"/>
            <a:r>
              <a:rPr lang="en-US" altLang="en-US" sz="2600" dirty="0"/>
              <a:t>The computer’s way of representing numbers like </a:t>
            </a:r>
            <a:r>
              <a:rPr lang="en-US" altLang="en-US" sz="26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</a:p>
          <a:p>
            <a:pPr marL="609600" indent="-609600"/>
            <a:endParaRPr lang="en-US" alt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38200" lvl="1" indent="-609600"/>
            <a:r>
              <a:rPr lang="en-US" altLang="en-US" sz="2400" dirty="0"/>
              <a:t>Rounding : Replacing the number with the nearest machine number.</a:t>
            </a:r>
          </a:p>
          <a:p>
            <a:pPr marL="838200" lvl="1" indent="-609600"/>
            <a:endParaRPr lang="en-US" altLang="en-US" sz="2400" dirty="0"/>
          </a:p>
          <a:p>
            <a:pPr marL="838200" lvl="1" indent="-609600"/>
            <a:r>
              <a:rPr lang="en-US" altLang="en-US" sz="2400" dirty="0"/>
              <a:t>Truncation : Throwing away all extra digits       </a:t>
            </a:r>
          </a:p>
          <a:p>
            <a:pPr lvl="1"/>
            <a:endParaRPr lang="en-US" altLang="en-US" sz="1900" dirty="0"/>
          </a:p>
          <a:p>
            <a:endParaRPr lang="en-US" altLang="en-US" sz="2100" dirty="0"/>
          </a:p>
          <a:p>
            <a:pPr marL="0" indent="0">
              <a:buNone/>
            </a:pPr>
            <a:endParaRPr lang="en-US" altLang="en-US" sz="2100" dirty="0"/>
          </a:p>
          <a:p>
            <a:endParaRPr lang="en-US" altLang="en-US" sz="21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01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Accuracy and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8153400" cy="52578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Accuracy</a:t>
            </a:r>
            <a:r>
              <a:rPr lang="en-US" altLang="en-US" sz="2400" dirty="0"/>
              <a:t> </a:t>
            </a:r>
            <a:r>
              <a:rPr lang="en-US" sz="2400" dirty="0"/>
              <a:t>refers to how closely a computed or measured value agrees with the true value</a:t>
            </a:r>
            <a:r>
              <a:rPr lang="en-US" altLang="en-US" sz="2400" dirty="0"/>
              <a:t>.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Precision</a:t>
            </a:r>
            <a:r>
              <a:rPr lang="en-US" altLang="en-US" sz="2400" dirty="0"/>
              <a:t> refers to how closely individual computed or measured values agree with each other.</a:t>
            </a:r>
          </a:p>
          <a:p>
            <a:r>
              <a:rPr lang="en-US" sz="2400" i="1" dirty="0"/>
              <a:t>Inaccuracy </a:t>
            </a:r>
            <a:r>
              <a:rPr lang="en-US" sz="2400" dirty="0"/>
              <a:t>(also called </a:t>
            </a:r>
            <a:r>
              <a:rPr lang="en-US" sz="2400" i="1" dirty="0"/>
              <a:t>bias</a:t>
            </a:r>
            <a:r>
              <a:rPr lang="en-US" sz="2400" dirty="0"/>
              <a:t>) is defined as systematic deviation from the truth.</a:t>
            </a:r>
          </a:p>
          <a:p>
            <a:r>
              <a:rPr lang="en-US" sz="2400" i="1" dirty="0"/>
              <a:t>Imprecision </a:t>
            </a:r>
            <a:r>
              <a:rPr lang="en-US" sz="2400" dirty="0"/>
              <a:t>(also called </a:t>
            </a:r>
            <a:r>
              <a:rPr lang="en-US" sz="2400" i="1" dirty="0"/>
              <a:t>uncertainty</a:t>
            </a:r>
            <a:r>
              <a:rPr lang="en-US" sz="2400" dirty="0"/>
              <a:t>) refers to the magnitude of the scatter.</a:t>
            </a:r>
          </a:p>
          <a:p>
            <a:r>
              <a:rPr lang="en-US" altLang="en-US" sz="2400" dirty="0"/>
              <a:t>Numerical methods should be sufficiently accurate and precise.</a:t>
            </a:r>
          </a:p>
          <a:p>
            <a:r>
              <a:rPr lang="en-US" altLang="en-US" sz="2400" dirty="0"/>
              <a:t>The term </a:t>
            </a:r>
            <a:r>
              <a:rPr lang="en-US" altLang="en-US" sz="2400" dirty="0">
                <a:solidFill>
                  <a:srgbClr val="FF0000"/>
                </a:solidFill>
              </a:rPr>
              <a:t>error</a:t>
            </a:r>
            <a:r>
              <a:rPr lang="en-US" altLang="en-US" sz="2400" dirty="0"/>
              <a:t> is used to describe the inaccuracy and imprecision of solutions.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50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Accuracy and precision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340" y="2602374"/>
            <a:ext cx="2743200" cy="2535767"/>
          </a:xfrm>
          <a:ln w="28575">
            <a:solidFill>
              <a:schemeClr val="bg1"/>
            </a:solidFill>
          </a:ln>
        </p:spPr>
        <p:txBody>
          <a:bodyPr>
            <a:normAutofit fontScale="85000" lnSpcReduction="20000"/>
          </a:bodyPr>
          <a:lstStyle/>
          <a:p>
            <a:pPr marL="457200" indent="-457200">
              <a:buAutoNum type="alphaLcParenBoth"/>
            </a:pPr>
            <a:r>
              <a:rPr lang="en-US" altLang="en-US" sz="2400" dirty="0">
                <a:solidFill>
                  <a:schemeClr val="tx1"/>
                </a:solidFill>
              </a:rPr>
              <a:t>Inaccurate and imprecise</a:t>
            </a:r>
          </a:p>
          <a:p>
            <a:pPr marL="457200" indent="-457200">
              <a:buAutoNum type="alphaLcParenBoth"/>
            </a:pPr>
            <a:r>
              <a:rPr lang="en-US" altLang="en-US" sz="2400" dirty="0">
                <a:solidFill>
                  <a:schemeClr val="tx1"/>
                </a:solidFill>
              </a:rPr>
              <a:t>Accurate and imprecise</a:t>
            </a:r>
          </a:p>
          <a:p>
            <a:pPr marL="457200" indent="-457200">
              <a:buAutoNum type="alphaLcParenBoth"/>
            </a:pPr>
            <a:r>
              <a:rPr lang="en-US" altLang="en-US" sz="2400" dirty="0">
                <a:solidFill>
                  <a:schemeClr val="tx1"/>
                </a:solidFill>
              </a:rPr>
              <a:t>Inaccurate and precise</a:t>
            </a:r>
          </a:p>
          <a:p>
            <a:pPr marL="457200" indent="-457200">
              <a:buAutoNum type="alphaLcParenBoth"/>
            </a:pPr>
            <a:r>
              <a:rPr lang="en-US" altLang="en-US" sz="2400" dirty="0">
                <a:solidFill>
                  <a:schemeClr val="tx1"/>
                </a:solidFill>
              </a:rPr>
              <a:t>Accurate and precise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F13A4C-7A01-495A-9DED-311E6949535C}"/>
              </a:ext>
            </a:extLst>
          </p:cNvPr>
          <p:cNvGrpSpPr/>
          <p:nvPr/>
        </p:nvGrpSpPr>
        <p:grpSpPr>
          <a:xfrm>
            <a:off x="457200" y="1295400"/>
            <a:ext cx="5486400" cy="5105400"/>
            <a:chOff x="1752600" y="1066800"/>
            <a:chExt cx="6096000" cy="5486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9A62-A8C1-47FC-AC27-C9D8BC4F9E7F}"/>
                </a:ext>
              </a:extLst>
            </p:cNvPr>
            <p:cNvSpPr/>
            <p:nvPr/>
          </p:nvSpPr>
          <p:spPr>
            <a:xfrm>
              <a:off x="1905000" y="1224329"/>
              <a:ext cx="5791200" cy="51764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EC45A1-A45E-4877-B2A9-CB9149E5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1371600"/>
              <a:ext cx="5334000" cy="49244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6ED71E-7F3F-4E40-8ACC-819908C335BB}"/>
                </a:ext>
              </a:extLst>
            </p:cNvPr>
            <p:cNvSpPr/>
            <p:nvPr/>
          </p:nvSpPr>
          <p:spPr>
            <a:xfrm>
              <a:off x="1752600" y="1066800"/>
              <a:ext cx="6096000" cy="54864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44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Issue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8153400" cy="52578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Error is the value of inaccuracy on a measure/quantity.</a:t>
            </a:r>
          </a:p>
          <a:p>
            <a:r>
              <a:rPr lang="en-US" altLang="en-US" sz="2400" dirty="0"/>
              <a:t>It is important to account for errors in numerical computations.</a:t>
            </a:r>
          </a:p>
          <a:p>
            <a:pPr lvl="1"/>
            <a:r>
              <a:rPr lang="en-US" altLang="en-US" sz="2000" dirty="0"/>
              <a:t>Since solutions are approximations and not exact values </a:t>
            </a:r>
          </a:p>
          <a:p>
            <a:pPr lvl="1"/>
            <a:r>
              <a:rPr lang="en-US" altLang="en-US" sz="2000" dirty="0"/>
              <a:t>In iterative methods, errors accumulate into a large value</a:t>
            </a:r>
          </a:p>
          <a:p>
            <a:pPr lvl="1"/>
            <a:r>
              <a:rPr lang="en-US" altLang="en-US" sz="2000" dirty="0"/>
              <a:t>Errors must be as small as possible implying high accuracy</a:t>
            </a:r>
          </a:p>
          <a:p>
            <a:r>
              <a:rPr lang="en-US" altLang="en-US" sz="2400" dirty="0"/>
              <a:t>The point of numerical analysis is to analyze methods that are used to give approximate number solutions to situations where it is unlikely to find the real solution quickly.</a:t>
            </a:r>
          </a:p>
          <a:p>
            <a:r>
              <a:rPr lang="en-US" altLang="en-US" sz="2400" dirty="0"/>
              <a:t> We improve upon these methods to reduce the error generated by computer calculation.</a:t>
            </a:r>
            <a:endParaRPr lang="en-US" altLang="en-US" sz="2200" dirty="0"/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9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Numerical Methods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4419600"/>
          </a:xfrm>
        </p:spPr>
        <p:txBody>
          <a:bodyPr/>
          <a:lstStyle/>
          <a:p>
            <a:r>
              <a:rPr lang="en-US" sz="2400" dirty="0"/>
              <a:t>Engineers encounter real world problems everyday. Our role is to solve them as efficiently and accurately as possible.</a:t>
            </a:r>
          </a:p>
          <a:p>
            <a:r>
              <a:rPr lang="en-US" sz="2400" dirty="0"/>
              <a:t>Unfortunately, real world problems do not usually come in single variable or second-degree equations!</a:t>
            </a:r>
          </a:p>
          <a:p>
            <a:r>
              <a:rPr lang="en-US" altLang="en-US" sz="2400" b="1" dirty="0"/>
              <a:t>Numerical analysis</a:t>
            </a:r>
            <a:r>
              <a:rPr lang="en-US" altLang="en-US" sz="2400" dirty="0"/>
              <a:t> is the study </a:t>
            </a:r>
            <a:r>
              <a:rPr lang="en-US" altLang="en-US" sz="2400" dirty="0">
                <a:solidFill>
                  <a:schemeClr val="tx1"/>
                </a:solidFill>
              </a:rPr>
              <a:t>of </a:t>
            </a:r>
            <a:r>
              <a:rPr lang="en-US" altLang="en-US" sz="2400" dirty="0">
                <a:solidFill>
                  <a:schemeClr val="tx1"/>
                </a:solidFill>
                <a:hlinkClick r:id="rId2" tooltip="Algorith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/>
              <a:t>that use </a:t>
            </a:r>
            <a:r>
              <a:rPr lang="en-US" altLang="en-US" sz="2400" dirty="0">
                <a:solidFill>
                  <a:schemeClr val="tx1"/>
                </a:solidFill>
              </a:rPr>
              <a:t>numerical </a:t>
            </a:r>
            <a:r>
              <a:rPr lang="en-US" altLang="en-US" sz="2400" dirty="0">
                <a:solidFill>
                  <a:schemeClr val="tx1"/>
                </a:solidFill>
                <a:hlinkClick r:id="rId3" tooltip="Approxim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approximation</a:t>
            </a:r>
            <a:r>
              <a:rPr lang="en-US" altLang="en-US" sz="2400" dirty="0">
                <a:solidFill>
                  <a:schemeClr val="tx1"/>
                </a:solidFill>
              </a:rPr>
              <a:t> (as opposed to general </a:t>
            </a:r>
            <a:r>
              <a:rPr lang="en-US" altLang="en-US" sz="2400" dirty="0">
                <a:solidFill>
                  <a:schemeClr val="tx1"/>
                </a:solidFill>
                <a:hlinkClick r:id="rId4" tooltip="Symbolic comput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symbolic manipulations</a:t>
            </a:r>
            <a:r>
              <a:rPr lang="en-US" altLang="en-US" sz="2400" dirty="0">
                <a:solidFill>
                  <a:schemeClr val="tx1"/>
                </a:solidFill>
              </a:rPr>
              <a:t>) for problems that need </a:t>
            </a:r>
            <a:r>
              <a:rPr lang="en-US" altLang="en-US" sz="2400" dirty="0">
                <a:solidFill>
                  <a:schemeClr val="tx1"/>
                </a:solidFill>
                <a:hlinkClick r:id="rId5" tooltip="Mathematical analy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mathematical analysis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en-US" sz="2400" dirty="0"/>
              <a:t>Approximations come with </a:t>
            </a:r>
            <a:r>
              <a:rPr lang="en-US" altLang="en-US" sz="2400" b="1" dirty="0">
                <a:solidFill>
                  <a:schemeClr val="tx1"/>
                </a:solidFill>
              </a:rPr>
              <a:t>errors</a:t>
            </a:r>
            <a:r>
              <a:rPr lang="en-US" altLang="en-US" sz="2400" dirty="0"/>
              <a:t> that must be factored into the mathematical analysis.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1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9277"/>
            <a:ext cx="5937755" cy="6975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Calculating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764" y="1295400"/>
            <a:ext cx="8229600" cy="4678363"/>
          </a:xfrm>
        </p:spPr>
        <p:txBody>
          <a:bodyPr/>
          <a:lstStyle/>
          <a:p>
            <a:r>
              <a:rPr lang="en-US" sz="2400" dirty="0"/>
              <a:t>True Error: Calculated if the true outcome of a computation is known.</a:t>
            </a:r>
          </a:p>
          <a:p>
            <a:r>
              <a:rPr lang="en-US" sz="2400" dirty="0"/>
              <a:t>Estimated Error: Calculated if the true outcome of a computation is not known.</a:t>
            </a:r>
          </a:p>
          <a:p>
            <a:r>
              <a:rPr lang="en-US" sz="2400" dirty="0"/>
              <a:t>Absolute Error: Error given with the same units as the measure itself.</a:t>
            </a:r>
          </a:p>
          <a:p>
            <a:r>
              <a:rPr lang="en-US" sz="2400" dirty="0"/>
              <a:t>Relative Error: Error expressed in relation to the measured value.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C8540C-452E-47E2-8022-5CDE3E647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98721"/>
              </p:ext>
            </p:extLst>
          </p:nvPr>
        </p:nvGraphicFramePr>
        <p:xfrm>
          <a:off x="1752600" y="4648200"/>
          <a:ext cx="6172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066603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89402276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4001464"/>
                    </a:ext>
                  </a:extLst>
                </a:gridCol>
              </a:tblGrid>
              <a:tr h="5692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Estimated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822932"/>
                  </a:ext>
                </a:extLst>
              </a:tr>
              <a:tr h="569244">
                <a:tc>
                  <a:txBody>
                    <a:bodyPr/>
                    <a:lstStyle/>
                    <a:p>
                      <a:r>
                        <a:rPr lang="en-US" sz="2000" b="1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 true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 estimated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513568"/>
                  </a:ext>
                </a:extLst>
              </a:tr>
              <a:tr h="569244">
                <a:tc>
                  <a:txBody>
                    <a:bodyPr/>
                    <a:lstStyle/>
                    <a:p>
                      <a:r>
                        <a:rPr lang="en-US" sz="2000" b="1" dirty="0"/>
                        <a:t>Relative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true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estimated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915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12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8C5195-E384-4B4A-B539-2EE1AA2A0175}"/>
              </a:ext>
            </a:extLst>
          </p:cNvPr>
          <p:cNvSpPr/>
          <p:nvPr/>
        </p:nvSpPr>
        <p:spPr>
          <a:xfrm>
            <a:off x="1263153" y="4724400"/>
            <a:ext cx="6661647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B0E36-57D6-4C24-A5B2-D2312FFFED8A}"/>
              </a:ext>
            </a:extLst>
          </p:cNvPr>
          <p:cNvSpPr/>
          <p:nvPr/>
        </p:nvSpPr>
        <p:spPr>
          <a:xfrm>
            <a:off x="1241175" y="2203966"/>
            <a:ext cx="6661647" cy="9906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9277"/>
            <a:ext cx="5937755" cy="6975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Calculating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3920" y="1447800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600" dirty="0"/>
                  <a:t>Absolute True Error: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600" dirty="0"/>
                  <a:t>Relative True Error:</a:t>
                </a:r>
              </a:p>
              <a:p>
                <a:endParaRPr lang="en-US" sz="24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=|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𝑎𝑝𝑝𝑟𝑜𝑥𝑖𝑚𝑎𝑡𝑒𝑑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20" y="1447800"/>
                <a:ext cx="8229600" cy="4525963"/>
              </a:xfrm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7061F-BD20-47C0-8258-836DA47AF384}"/>
                  </a:ext>
                </a:extLst>
              </p:cNvPr>
              <p:cNvSpPr txBox="1"/>
              <p:nvPr/>
            </p:nvSpPr>
            <p:spPr>
              <a:xfrm>
                <a:off x="1598433" y="2514600"/>
                <a:ext cx="5907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=|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𝑎𝑝𝑝𝑟𝑜𝑥𝑖𝑚𝑎𝑡𝑒𝑑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7061F-BD20-47C0-8258-836DA47A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33" y="2514600"/>
                <a:ext cx="5907386" cy="369332"/>
              </a:xfrm>
              <a:prstGeom prst="rect">
                <a:avLst/>
              </a:prstGeom>
              <a:blipFill>
                <a:blip r:embed="rId3"/>
                <a:stretch>
                  <a:fillRect r="-41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5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8C5195-E384-4B4A-B539-2EE1AA2A0175}"/>
              </a:ext>
            </a:extLst>
          </p:cNvPr>
          <p:cNvSpPr/>
          <p:nvPr/>
        </p:nvSpPr>
        <p:spPr>
          <a:xfrm>
            <a:off x="1066800" y="4724400"/>
            <a:ext cx="7315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B0E36-57D6-4C24-A5B2-D2312FFFED8A}"/>
              </a:ext>
            </a:extLst>
          </p:cNvPr>
          <p:cNvSpPr/>
          <p:nvPr/>
        </p:nvSpPr>
        <p:spPr>
          <a:xfrm>
            <a:off x="1012552" y="2203966"/>
            <a:ext cx="7018902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9277"/>
            <a:ext cx="5937755" cy="6975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Calculating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3920" y="1447800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600" dirty="0"/>
                  <a:t>Absolute Estimated Error: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600" dirty="0"/>
                  <a:t>Relative Estimated Error:</a:t>
                </a:r>
              </a:p>
              <a:p>
                <a:endParaRPr lang="en-US" sz="2400" dirty="0"/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=|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𝑝𝑟𝑒𝑣𝑖𝑜𝑢𝑠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20" y="1447800"/>
                <a:ext cx="8229600" cy="4525963"/>
              </a:xfrm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7061F-BD20-47C0-8258-836DA47AF384}"/>
                  </a:ext>
                </a:extLst>
              </p:cNvPr>
              <p:cNvSpPr txBox="1"/>
              <p:nvPr/>
            </p:nvSpPr>
            <p:spPr>
              <a:xfrm>
                <a:off x="1219200" y="2514600"/>
                <a:ext cx="66906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=|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𝑒𝑠𝑡𝑖𝑚𝑎𝑡𝑒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7061F-BD20-47C0-8258-836DA47A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514600"/>
                <a:ext cx="6690685" cy="369332"/>
              </a:xfrm>
              <a:prstGeom prst="rect">
                <a:avLst/>
              </a:prstGeom>
              <a:blipFill>
                <a:blip r:embed="rId3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303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7524E3-028E-41C8-B64D-427A68240030}"/>
              </a:ext>
            </a:extLst>
          </p:cNvPr>
          <p:cNvSpPr/>
          <p:nvPr/>
        </p:nvSpPr>
        <p:spPr>
          <a:xfrm>
            <a:off x="3657600" y="3505200"/>
            <a:ext cx="25146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369277"/>
            <a:ext cx="5937755" cy="6975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Calculating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3920" y="1951037"/>
                <a:ext cx="8229600" cy="4678363"/>
              </a:xfrm>
            </p:spPr>
            <p:txBody>
              <a:bodyPr/>
              <a:lstStyle/>
              <a:p>
                <a:r>
                  <a:rPr lang="en-US" sz="2400" dirty="0"/>
                  <a:t>We normally want the error in a calculation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 to be lower than a prespecified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In these cases, computation is repeated until: </a:t>
                </a:r>
              </a:p>
              <a:p>
                <a:pPr marL="0" indent="0">
                  <a:buNone/>
                </a:pPr>
                <a:endParaRPr lang="en-US" sz="2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This relationship is normally called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stopping criterion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50C6D-08CD-4910-ADCC-7F6294015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20" y="1951037"/>
                <a:ext cx="8229600" cy="4678363"/>
              </a:xfrm>
              <a:blipFill>
                <a:blip r:embed="rId2"/>
                <a:stretch>
                  <a:fillRect l="-963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837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9163A7-7798-4688-B759-B9FF87E60B5C}"/>
              </a:ext>
            </a:extLst>
          </p:cNvPr>
          <p:cNvSpPr/>
          <p:nvPr/>
        </p:nvSpPr>
        <p:spPr>
          <a:xfrm>
            <a:off x="2895600" y="4343400"/>
            <a:ext cx="3657600" cy="228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E78AB-8C40-4762-A53D-C91C9C338331}"/>
              </a:ext>
            </a:extLst>
          </p:cNvPr>
          <p:cNvSpPr/>
          <p:nvPr/>
        </p:nvSpPr>
        <p:spPr>
          <a:xfrm>
            <a:off x="2971800" y="2667000"/>
            <a:ext cx="35052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81000"/>
            <a:ext cx="7391398" cy="6355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Choosing a stopping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1524000"/>
                <a:ext cx="7391399" cy="49529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To choose a stopping criterion such that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relative estimated error</a:t>
                </a:r>
                <a:r>
                  <a:rPr lang="en-US" sz="2400" dirty="0"/>
                  <a:t> is to at least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 significant figures</a:t>
                </a:r>
                <a:r>
                  <a:rPr lang="en-US" sz="2400" dirty="0"/>
                  <a:t>, we can use the equation: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 ×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Hence calculating for 3 significant figure correctness: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0.05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524000"/>
                <a:ext cx="7391399" cy="4952999"/>
              </a:xfrm>
              <a:blipFill>
                <a:blip r:embed="rId2"/>
                <a:stretch>
                  <a:fillRect l="-990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90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F9F7F9-E119-43E6-A5A9-8005BC9FB13F}"/>
              </a:ext>
            </a:extLst>
          </p:cNvPr>
          <p:cNvSpPr/>
          <p:nvPr/>
        </p:nvSpPr>
        <p:spPr>
          <a:xfrm>
            <a:off x="3962400" y="3429000"/>
            <a:ext cx="1447800" cy="609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542577-02D0-4959-93D1-0E0D8DEDD67D}"/>
              </a:ext>
            </a:extLst>
          </p:cNvPr>
          <p:cNvSpPr/>
          <p:nvPr/>
        </p:nvSpPr>
        <p:spPr>
          <a:xfrm>
            <a:off x="2590800" y="4495800"/>
            <a:ext cx="4419600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E78AB-8C40-4762-A53D-C91C9C338331}"/>
              </a:ext>
            </a:extLst>
          </p:cNvPr>
          <p:cNvSpPr/>
          <p:nvPr/>
        </p:nvSpPr>
        <p:spPr>
          <a:xfrm>
            <a:off x="1562099" y="1981200"/>
            <a:ext cx="62484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Example:  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  <a:blipFill>
                <a:blip r:embed="rId2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1" y="1295401"/>
                <a:ext cx="7391399" cy="5181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expression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expressed as the infinite series: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r>
                  <a:rPr lang="en-US" sz="2400" dirty="0"/>
                  <a:t> to 3 significant figure correctness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Relative True Error: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=39.3%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1" y="1295401"/>
                <a:ext cx="7391399" cy="5181599"/>
              </a:xfrm>
              <a:blipFill>
                <a:blip r:embed="rId3"/>
                <a:stretch>
                  <a:fillRect l="-990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53ADAD-A16D-447C-947B-885F4299A6CD}"/>
              </a:ext>
            </a:extLst>
          </p:cNvPr>
          <p:cNvSpPr txBox="1"/>
          <p:nvPr/>
        </p:nvSpPr>
        <p:spPr>
          <a:xfrm>
            <a:off x="1295400" y="34860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1:</a:t>
            </a:r>
          </a:p>
        </p:txBody>
      </p:sp>
    </p:spTree>
    <p:extLst>
      <p:ext uri="{BB962C8B-B14F-4D97-AF65-F5344CB8AC3E}">
        <p14:creationId xmlns:p14="http://schemas.microsoft.com/office/powerpoint/2010/main" val="76192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1FF694-5167-4FD9-800D-845D0AF84054}"/>
              </a:ext>
            </a:extLst>
          </p:cNvPr>
          <p:cNvSpPr/>
          <p:nvPr/>
        </p:nvSpPr>
        <p:spPr>
          <a:xfrm>
            <a:off x="2133600" y="5029200"/>
            <a:ext cx="49530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A887AD-1F3C-4463-A318-0AD7B215E9B0}"/>
              </a:ext>
            </a:extLst>
          </p:cNvPr>
          <p:cNvSpPr/>
          <p:nvPr/>
        </p:nvSpPr>
        <p:spPr>
          <a:xfrm>
            <a:off x="2133600" y="3276600"/>
            <a:ext cx="49530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FD147-3239-4B9A-8F61-C298DF387E0D}"/>
              </a:ext>
            </a:extLst>
          </p:cNvPr>
          <p:cNvSpPr/>
          <p:nvPr/>
        </p:nvSpPr>
        <p:spPr>
          <a:xfrm>
            <a:off x="3352800" y="1447800"/>
            <a:ext cx="26670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Example:  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  <a:blipFill>
                <a:blip r:embed="rId2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95400"/>
                <a:ext cx="7391399" cy="5181599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=1+0.5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Relative True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1.648721−1.5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=9.02%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Relative Estimated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33.3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95400"/>
                <a:ext cx="7391399" cy="5181599"/>
              </a:xfr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53ADAD-A16D-447C-947B-885F4299A6CD}"/>
              </a:ext>
            </a:extLst>
          </p:cNvPr>
          <p:cNvSpPr txBox="1"/>
          <p:nvPr/>
        </p:nvSpPr>
        <p:spPr>
          <a:xfrm>
            <a:off x="1219200" y="15240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2:</a:t>
            </a:r>
          </a:p>
        </p:txBody>
      </p:sp>
    </p:spTree>
    <p:extLst>
      <p:ext uri="{BB962C8B-B14F-4D97-AF65-F5344CB8AC3E}">
        <p14:creationId xmlns:p14="http://schemas.microsoft.com/office/powerpoint/2010/main" val="255415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02A6E-83B2-4BC3-97B7-7C04F7F274EA}"/>
              </a:ext>
            </a:extLst>
          </p:cNvPr>
          <p:cNvSpPr/>
          <p:nvPr/>
        </p:nvSpPr>
        <p:spPr>
          <a:xfrm>
            <a:off x="2287172" y="4828736"/>
            <a:ext cx="48768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4D85E-3E1E-4E93-B8E7-69DA9ED5D7CD}"/>
              </a:ext>
            </a:extLst>
          </p:cNvPr>
          <p:cNvSpPr/>
          <p:nvPr/>
        </p:nvSpPr>
        <p:spPr>
          <a:xfrm>
            <a:off x="2286000" y="3304736"/>
            <a:ext cx="48768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766A7-D557-43FC-A467-46939212010C}"/>
              </a:ext>
            </a:extLst>
          </p:cNvPr>
          <p:cNvSpPr/>
          <p:nvPr/>
        </p:nvSpPr>
        <p:spPr>
          <a:xfrm>
            <a:off x="3352800" y="1524000"/>
            <a:ext cx="27432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Example:  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90601" y="381000"/>
                <a:ext cx="7391398" cy="635508"/>
              </a:xfrm>
              <a:blipFill>
                <a:blip r:embed="rId2"/>
                <a:stretch>
                  <a:fillRect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95400"/>
                <a:ext cx="7391399" cy="5181599"/>
              </a:xfrm>
            </p:spPr>
            <p:txBody>
              <a:bodyPr>
                <a:normAutofit fontScale="70000" lnSpcReduction="20000"/>
              </a:bodyPr>
              <a:lstStyle/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=1+0.5+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625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Relative True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1.648721−1.625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1.648721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=1.438%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Relative Estimated Error: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625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7.692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EA5B8-95BB-4EFE-909D-BAB38931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95400"/>
                <a:ext cx="7391399" cy="5181599"/>
              </a:xfrm>
              <a:blipFill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C53ADAD-A16D-447C-947B-885F4299A6CD}"/>
              </a:ext>
            </a:extLst>
          </p:cNvPr>
          <p:cNvSpPr txBox="1"/>
          <p:nvPr/>
        </p:nvSpPr>
        <p:spPr>
          <a:xfrm>
            <a:off x="1219200" y="16764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STEP 3:</a:t>
            </a:r>
          </a:p>
        </p:txBody>
      </p:sp>
    </p:spTree>
    <p:extLst>
      <p:ext uri="{BB962C8B-B14F-4D97-AF65-F5344CB8AC3E}">
        <p14:creationId xmlns:p14="http://schemas.microsoft.com/office/powerpoint/2010/main" val="350747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1" y="343692"/>
                <a:ext cx="7391400" cy="64690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Example:  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1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D69EC9-A6C8-43FE-A996-8D06A0F3C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1" y="343692"/>
                <a:ext cx="7391400" cy="646908"/>
              </a:xfrm>
              <a:blipFill>
                <a:blip r:embed="rId2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039F6DA4-E5B1-4720-B5F5-3CFEB8EDB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600" y="1447800"/>
                <a:ext cx="7391399" cy="52578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600" dirty="0"/>
                  <a:t>Continuing the process gives: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600" dirty="0"/>
              </a:p>
              <a:p>
                <a:r>
                  <a:rPr lang="en-US" sz="2600" dirty="0"/>
                  <a:t>At the sixth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|&lt; 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=1.648697917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039F6DA4-E5B1-4720-B5F5-3CFEB8EDB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447800"/>
                <a:ext cx="7391399" cy="5257800"/>
              </a:xfrm>
              <a:blipFill>
                <a:blip r:embed="rId3"/>
                <a:stretch>
                  <a:fillRect l="-990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A6CF983-FF44-4430-BA29-C9D43A4BAE6E}"/>
              </a:ext>
            </a:extLst>
          </p:cNvPr>
          <p:cNvSpPr/>
          <p:nvPr/>
        </p:nvSpPr>
        <p:spPr>
          <a:xfrm>
            <a:off x="990599" y="1905000"/>
            <a:ext cx="7391399" cy="3200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B7476F-395C-4007-9C84-33F607448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37" y="2057400"/>
            <a:ext cx="7191063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F63A2-F391-4937-8B81-B1F17D63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24018"/>
            <a:ext cx="8077200" cy="6475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Numerical methods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8801"/>
            <a:ext cx="8077199" cy="39112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b="1" dirty="0"/>
              <a:t>Basic Needs in the Numerical Methods: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/>
          </a:p>
          <a:p>
            <a:pPr lvl="1"/>
            <a:r>
              <a:rPr lang="en-US" altLang="en-US" sz="2400" dirty="0"/>
              <a:t>Practical:</a:t>
            </a:r>
            <a:r>
              <a:rPr lang="en-US" altLang="en-US" sz="2100" dirty="0"/>
              <a:t>  </a:t>
            </a:r>
          </a:p>
          <a:p>
            <a:pPr lvl="1">
              <a:buNone/>
            </a:pPr>
            <a:r>
              <a:rPr lang="en-US" altLang="en-US" sz="2000" dirty="0"/>
              <a:t>     </a:t>
            </a:r>
            <a:r>
              <a:rPr lang="en-US" altLang="en-US" sz="2100" dirty="0"/>
              <a:t>Can be computed in a reasonable amount of time.</a:t>
            </a:r>
          </a:p>
          <a:p>
            <a:pPr lvl="1"/>
            <a:r>
              <a:rPr lang="en-US" altLang="ar-SA" sz="2400" dirty="0"/>
              <a:t>Accurate: </a:t>
            </a:r>
          </a:p>
          <a:p>
            <a:pPr lvl="2"/>
            <a:r>
              <a:rPr lang="en-US" altLang="ar-SA" sz="2100" dirty="0"/>
              <a:t>Good approximate to the true value,</a:t>
            </a:r>
          </a:p>
          <a:p>
            <a:pPr lvl="2"/>
            <a:r>
              <a:rPr lang="en-US" altLang="ar-SA" sz="2100" dirty="0"/>
              <a:t>Information about the approximation error (Bounds, error order,… ).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1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FF63A2-F391-4937-8B81-B1F17D63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04800"/>
            <a:ext cx="7832723" cy="609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Applications of 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419599" cy="50292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Making weather predictions based on many natural factors (wind velocity, solar radiation, humidity, 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)</a:t>
            </a:r>
            <a:endParaRPr lang="en-US" sz="2400" dirty="0"/>
          </a:p>
          <a:p>
            <a:r>
              <a:rPr lang="en-US" sz="2400" dirty="0"/>
              <a:t>Gene simulations</a:t>
            </a:r>
          </a:p>
          <a:p>
            <a:r>
              <a:rPr lang="en-US" altLang="en-US" sz="2400" dirty="0"/>
              <a:t>Crash safety simulations of cars.</a:t>
            </a:r>
          </a:p>
          <a:p>
            <a:r>
              <a:rPr lang="en-US" altLang="en-US" sz="2400" dirty="0"/>
              <a:t>Private investment funds use numerical analysis to predict values of stock.</a:t>
            </a:r>
          </a:p>
          <a:p>
            <a:r>
              <a:rPr lang="en-US" altLang="en-US" sz="2400" dirty="0"/>
              <a:t>Several forms of modelling and simulation involve numerical analysis.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6" name="Global RPM 13km_ Two Day forecast simulation on Drake Passage">
            <a:hlinkClick r:id="" action="ppaction://media"/>
            <a:extLst>
              <a:ext uri="{FF2B5EF4-FFF2-40B4-BE49-F238E27FC236}">
                <a16:creationId xmlns:a16="http://schemas.microsoft.com/office/drawing/2014/main" id="{9991550D-F220-4D4F-AFCF-7F05EA4E295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2550" y="1452489"/>
            <a:ext cx="3211512" cy="2560638"/>
          </a:xfrm>
        </p:spPr>
      </p:pic>
    </p:spTree>
    <p:extLst>
      <p:ext uri="{BB962C8B-B14F-4D97-AF65-F5344CB8AC3E}">
        <p14:creationId xmlns:p14="http://schemas.microsoft.com/office/powerpoint/2010/main" val="6195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43205A-3554-48C5-9C76-F5DED529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26549"/>
            <a:ext cx="7502524" cy="6192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Non-Linear Equations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550D8-D3D9-4652-96DE-F173AA1C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19200"/>
            <a:ext cx="6705600" cy="4520829"/>
          </a:xfrm>
        </p:spPr>
        <p:txBody>
          <a:bodyPr>
            <a:normAutofit/>
          </a:bodyPr>
          <a:lstStyle/>
          <a:p>
            <a:r>
              <a:rPr lang="en-US" altLang="ar-SA" sz="2400" dirty="0"/>
              <a:t>Some simple equations can be solved analytically: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Even some slightly complex ones cannot be solved analytically!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6BE6878-1AB6-4887-93BF-7BB167115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529934"/>
              </p:ext>
            </p:extLst>
          </p:nvPr>
        </p:nvGraphicFramePr>
        <p:xfrm>
          <a:off x="990600" y="1752600"/>
          <a:ext cx="7502525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43200" imgH="990600" progId="Equation.3">
                  <p:embed/>
                </p:oleObj>
              </mc:Choice>
              <mc:Fallback>
                <p:oleObj name="Equation" r:id="rId2" imgW="2743200" imgH="990600" progId="Equation.3">
                  <p:embed/>
                  <p:pic>
                    <p:nvPicPr>
                      <p:cNvPr id="31749" name="Object 4">
                        <a:extLst>
                          <a:ext uri="{FF2B5EF4-FFF2-40B4-BE49-F238E27FC236}">
                            <a16:creationId xmlns:a16="http://schemas.microsoft.com/office/drawing/2014/main" id="{1AC7E26B-C194-45A8-89C5-BBD2DF636D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7502525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3458B23-AC5E-4895-A4E0-CEB27025FA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78178"/>
              </p:ext>
            </p:extLst>
          </p:nvPr>
        </p:nvGraphicFramePr>
        <p:xfrm>
          <a:off x="1295400" y="5257800"/>
          <a:ext cx="750887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36800" imgH="508000" progId="Equation.3">
                  <p:embed/>
                </p:oleObj>
              </mc:Choice>
              <mc:Fallback>
                <p:oleObj name="Equation" r:id="rId4" imgW="2336800" imgH="508000" progId="Equation.3">
                  <p:embed/>
                  <p:pic>
                    <p:nvPicPr>
                      <p:cNvPr id="31750" name="Object 5">
                        <a:extLst>
                          <a:ext uri="{FF2B5EF4-FFF2-40B4-BE49-F238E27FC236}">
                            <a16:creationId xmlns:a16="http://schemas.microsoft.com/office/drawing/2014/main" id="{13729C97-4869-4524-B3A3-3A5B42D254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57800"/>
                        <a:ext cx="750887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90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33C3-EAC7-44DC-BBAD-1334E8C4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393"/>
            <a:ext cx="7848599" cy="6322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System of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40585-5ADA-431C-8AE8-66675621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2001"/>
            <a:ext cx="7848599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Consider the system below:</a:t>
            </a:r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Using Substitution, we solve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What if there are 70 equations with 70 unknowns?</a:t>
            </a:r>
          </a:p>
          <a:p>
            <a:endParaRPr lang="en-US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6362635-CB0C-409F-AE1F-7772D16DB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50" y="3657600"/>
            <a:ext cx="5791200" cy="1440668"/>
          </a:xfrm>
          <a:prstGeom prst="rect">
            <a:avLst/>
          </a:prstGeom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C3A62EE8-6A39-47F7-A1FD-3AF268CE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46" y="1676400"/>
            <a:ext cx="263170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6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4068-9DCA-46F7-B0A0-F9B42874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19" y="326266"/>
            <a:ext cx="6946959" cy="5881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Curve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6A48F-5461-46B2-BE7B-95D56AAC5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19" y="1219200"/>
            <a:ext cx="7893081" cy="5134075"/>
          </a:xfrm>
        </p:spPr>
        <p:txBody>
          <a:bodyPr/>
          <a:lstStyle/>
          <a:p>
            <a:r>
              <a:rPr lang="en-US" sz="2400" dirty="0"/>
              <a:t>Given a set of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Which polynomial P(x) passes through all the points?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D9D1EEC-D226-4F06-AB58-65CD57BE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" y="4495800"/>
            <a:ext cx="6946959" cy="185747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CC5208F-515E-4CB5-99D2-4AA46670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19" y="1828800"/>
            <a:ext cx="6946959" cy="18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5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0DA3-CCC7-4584-B3FC-26621101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00876"/>
            <a:ext cx="7696200" cy="58972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EEFF-7DD9-44C2-BA0F-93157326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049" y="1166018"/>
            <a:ext cx="76962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Some functions can be integrated analytically.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Several functions cannot be solved analytically.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3228E-C9CC-4A3C-ADB1-B2B1D0181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09" y="2007362"/>
            <a:ext cx="1186891" cy="1363662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9425807F-511B-4ED9-AA7E-DFF30DEB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54" y="2093848"/>
            <a:ext cx="2855226" cy="1190690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1043B603-310D-43BC-B28E-0165E2821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22" y="4559744"/>
            <a:ext cx="2558132" cy="12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9EC9-A6C8-43FE-A996-8D06A0F3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9277"/>
            <a:ext cx="7239000" cy="6213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Common numerical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0C6D-08CD-4910-ADCC-7F6294015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43000"/>
            <a:ext cx="8153400" cy="5257800"/>
          </a:xfrm>
        </p:spPr>
        <p:txBody>
          <a:bodyPr>
            <a:normAutofit/>
          </a:bodyPr>
          <a:lstStyle/>
          <a:p>
            <a:pPr marL="609600" indent="-609600"/>
            <a:r>
              <a:rPr lang="en-US" sz="2400" dirty="0"/>
              <a:t>Roots and optimization </a:t>
            </a:r>
          </a:p>
          <a:p>
            <a:pPr marL="609600" indent="-609600"/>
            <a:r>
              <a:rPr lang="en-US" sz="2400" dirty="0"/>
              <a:t>Roots: Solve for x so that f(x) = 0 Optimization:</a:t>
            </a:r>
          </a:p>
          <a:p>
            <a:pPr marL="609600" indent="-609600"/>
            <a:r>
              <a:rPr lang="en-US" sz="2400" dirty="0"/>
              <a:t> Solve for x so that f'(x) = 0 </a:t>
            </a:r>
            <a:endParaRPr lang="en-US" altLang="en-US" sz="2400" dirty="0"/>
          </a:p>
          <a:p>
            <a:endParaRPr lang="en-US" altLang="en-US" sz="2100" dirty="0"/>
          </a:p>
          <a:p>
            <a:pPr marL="0" indent="0">
              <a:buNone/>
            </a:pPr>
            <a:endParaRPr lang="en-US" altLang="en-US" sz="2100" dirty="0"/>
          </a:p>
          <a:p>
            <a:endParaRPr lang="en-US" altLang="en-US" sz="21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9F0FA-11B4-8101-BBCE-8F2D1DA5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95600"/>
            <a:ext cx="575858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5284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7454</TotalTime>
  <Words>964</Words>
  <Application>Microsoft Office PowerPoint</Application>
  <PresentationFormat>On-screen Show (4:3)</PresentationFormat>
  <Paragraphs>231</Paragraphs>
  <Slides>28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Gill Sans MT</vt:lpstr>
      <vt:lpstr>Parcel</vt:lpstr>
      <vt:lpstr>Equation</vt:lpstr>
      <vt:lpstr>FAEN 301: Numerical Methods</vt:lpstr>
      <vt:lpstr>Numerical Methods and Analysis</vt:lpstr>
      <vt:lpstr>Numerical methods and analysis</vt:lpstr>
      <vt:lpstr>Applications of Numerical Analysis</vt:lpstr>
      <vt:lpstr>Non-Linear Equations</vt:lpstr>
      <vt:lpstr>System of Linear Equations</vt:lpstr>
      <vt:lpstr>Curve Fitting</vt:lpstr>
      <vt:lpstr>Integrations</vt:lpstr>
      <vt:lpstr>Common numerical methods</vt:lpstr>
      <vt:lpstr>Common numerical methods</vt:lpstr>
      <vt:lpstr>Common numerical methods</vt:lpstr>
      <vt:lpstr>Common numerical methods</vt:lpstr>
      <vt:lpstr>Common numerical methods</vt:lpstr>
      <vt:lpstr>Common numerical methods</vt:lpstr>
      <vt:lpstr>Common numerical methods</vt:lpstr>
      <vt:lpstr>Rounding and TRUNCATION</vt:lpstr>
      <vt:lpstr>Accuracy and precision</vt:lpstr>
      <vt:lpstr>Accuracy and precision</vt:lpstr>
      <vt:lpstr>The Issue of Errors</vt:lpstr>
      <vt:lpstr>Calculating Errors</vt:lpstr>
      <vt:lpstr>Calculating Errors</vt:lpstr>
      <vt:lpstr>Calculating Errors</vt:lpstr>
      <vt:lpstr>Calculating Errors</vt:lpstr>
      <vt:lpstr>Choosing a stopping criterion</vt:lpstr>
      <vt:lpstr>Example:   Calculating e^0.5</vt:lpstr>
      <vt:lpstr>Example:   Calculating e^0.5</vt:lpstr>
      <vt:lpstr>Example:   Calculating e^0.5</vt:lpstr>
      <vt:lpstr>Example:   Calculating e^0.5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Gifty Buah</dc:creator>
  <cp:lastModifiedBy>Nii Longdon Sowah</cp:lastModifiedBy>
  <cp:revision>236</cp:revision>
  <dcterms:created xsi:type="dcterms:W3CDTF">2006-08-16T00:00:00Z</dcterms:created>
  <dcterms:modified xsi:type="dcterms:W3CDTF">2023-01-19T17:17:24Z</dcterms:modified>
</cp:coreProperties>
</file>